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55"/>
  </p:notesMasterIdLst>
  <p:sldIdLst>
    <p:sldId id="281" r:id="rId2"/>
    <p:sldId id="282" r:id="rId3"/>
    <p:sldId id="257" r:id="rId4"/>
    <p:sldId id="258" r:id="rId5"/>
    <p:sldId id="268" r:id="rId6"/>
    <p:sldId id="259" r:id="rId7"/>
    <p:sldId id="260" r:id="rId8"/>
    <p:sldId id="262" r:id="rId9"/>
    <p:sldId id="263" r:id="rId10"/>
    <p:sldId id="264" r:id="rId11"/>
    <p:sldId id="261" r:id="rId12"/>
    <p:sldId id="265" r:id="rId13"/>
    <p:sldId id="271" r:id="rId14"/>
    <p:sldId id="269" r:id="rId15"/>
    <p:sldId id="270" r:id="rId16"/>
    <p:sldId id="267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A5BF01-77E4-4995-A491-08B7AFE99C3E}" type="datetimeFigureOut">
              <a:rPr lang="ar-SA" smtClean="0"/>
              <a:t>08/08/1443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1DADA6-8C58-4D24-8B44-4D21D020EB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792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DADA6-8C58-4D24-8B44-4D21D020EB6D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6291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25DEE-D319-46F1-9F94-44C2EF5F21D7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551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515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654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92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5696272" cy="385018"/>
          </a:xfrm>
        </p:spPr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" y="44624"/>
            <a:ext cx="1001090" cy="9711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1"/>
            <a:ext cx="918418" cy="10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8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554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701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47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10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651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91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751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536" y="6309320"/>
            <a:ext cx="5624264" cy="41215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rtl="0"/>
            <a:r>
              <a:rPr lang="en-US" dirty="0" smtClean="0"/>
              <a:t>University of Basrah /College of Medicine /Department of Medicine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B3B3-AD6D-4175-AD07-69D6107B6E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6445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FFFF00"/>
                </a:solidFill>
              </a:rPr>
              <a:t> </a:t>
            </a:r>
            <a:r>
              <a:rPr lang="en-US" sz="6700" b="1" dirty="0">
                <a:solidFill>
                  <a:srgbClr val="FFFF00"/>
                </a:solidFill>
              </a:rPr>
              <a:t>N</a:t>
            </a:r>
            <a:r>
              <a:rPr lang="en-US" sz="6700" b="1" dirty="0" smtClean="0">
                <a:solidFill>
                  <a:srgbClr val="FFFF00"/>
                </a:solidFill>
              </a:rPr>
              <a:t>utritional Disorders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Vitamins and Minerals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ar-IQ" sz="6000" b="1" dirty="0" smtClean="0">
                <a:solidFill>
                  <a:srgbClr val="FFFF00"/>
                </a:solidFill>
              </a:rPr>
              <a:t>(</a:t>
            </a:r>
            <a:r>
              <a:rPr lang="en-US" sz="6000" b="1" dirty="0" smtClean="0">
                <a:solidFill>
                  <a:srgbClr val="FFFF00"/>
                </a:solidFill>
              </a:rPr>
              <a:t>(Vitamins </a:t>
            </a:r>
            <a:r>
              <a:rPr lang="en-US" sz="6000" b="1" dirty="0">
                <a:solidFill>
                  <a:srgbClr val="FFFF00"/>
                </a:solidFill>
              </a:rPr>
              <a:t>B </a:t>
            </a:r>
            <a:r>
              <a:rPr lang="en-US" sz="6000" b="1" dirty="0" smtClean="0">
                <a:solidFill>
                  <a:srgbClr val="FFFF00"/>
                </a:solidFill>
              </a:rPr>
              <a:t>complex</a:t>
            </a:r>
            <a:endParaRPr lang="ar-SA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Dr. Zainab A. Al-Mayyahi </a:t>
            </a:r>
          </a:p>
          <a:p>
            <a:r>
              <a:rPr lang="en-US" b="1" dirty="0">
                <a:solidFill>
                  <a:srgbClr val="FFFF00"/>
                </a:solidFill>
              </a:rPr>
              <a:t>Department of Medicine</a:t>
            </a:r>
          </a:p>
          <a:p>
            <a:r>
              <a:rPr lang="en-US" b="1" dirty="0">
                <a:solidFill>
                  <a:srgbClr val="FFFF00"/>
                </a:solidFill>
              </a:rPr>
              <a:t>College of Medicine </a:t>
            </a:r>
          </a:p>
          <a:p>
            <a:r>
              <a:rPr lang="en-US" b="1" dirty="0">
                <a:solidFill>
                  <a:srgbClr val="FFFF00"/>
                </a:solidFill>
              </a:rPr>
              <a:t>University of Basrah</a:t>
            </a:r>
            <a:endParaRPr lang="ar-SA" b="1" dirty="0">
              <a:solidFill>
                <a:srgbClr val="FFFF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512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2988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Clinical features of thiamine deficiency</a:t>
            </a:r>
            <a:endParaRPr lang="ar-SA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1" u="sng" dirty="0">
                <a:solidFill>
                  <a:srgbClr val="FFFF00"/>
                </a:solidFill>
              </a:rPr>
              <a:t>Wernicke's </a:t>
            </a:r>
            <a:r>
              <a:rPr lang="en-US" b="1" i="1" u="sng" dirty="0" smtClean="0">
                <a:solidFill>
                  <a:srgbClr val="FFFF00"/>
                </a:solidFill>
              </a:rPr>
              <a:t>encephalopathy</a:t>
            </a:r>
            <a:r>
              <a:rPr lang="en-US" b="1" u="sng" dirty="0" smtClean="0">
                <a:solidFill>
                  <a:srgbClr val="FFFF00"/>
                </a:solidFill>
              </a:rPr>
              <a:t>: </a:t>
            </a:r>
            <a:r>
              <a:rPr lang="en-US" b="1" dirty="0" smtClean="0">
                <a:solidFill>
                  <a:srgbClr val="FFFF00"/>
                </a:solidFill>
              </a:rPr>
              <a:t>is a CNS syndrome caused by thiamine deficiency in alcoholics; nystagmus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smtClean="0">
                <a:solidFill>
                  <a:srgbClr val="FFFF00"/>
                </a:solidFill>
              </a:rPr>
              <a:t>ophthalmoplegia, ataxia</a:t>
            </a:r>
            <a:r>
              <a:rPr lang="en-US" b="1" dirty="0">
                <a:solidFill>
                  <a:srgbClr val="FFFF00"/>
                </a:solidFill>
              </a:rPr>
              <a:t>, and mental </a:t>
            </a:r>
            <a:r>
              <a:rPr lang="en-US" b="1" dirty="0" smtClean="0">
                <a:solidFill>
                  <a:srgbClr val="FFFF00"/>
                </a:solidFill>
              </a:rPr>
              <a:t>impairment, it can be precipitated by large CHO dose without B1.</a:t>
            </a:r>
          </a:p>
          <a:p>
            <a:pPr algn="l" rtl="0"/>
            <a:r>
              <a:rPr lang="en-US" b="1" i="1" u="sng" dirty="0" smtClean="0">
                <a:solidFill>
                  <a:srgbClr val="FFFF00"/>
                </a:solidFill>
              </a:rPr>
              <a:t>Wernicke-Korsakoff </a:t>
            </a:r>
            <a:r>
              <a:rPr lang="en-US" b="1" i="1" u="sng" dirty="0">
                <a:solidFill>
                  <a:srgbClr val="FFFF00"/>
                </a:solidFill>
              </a:rPr>
              <a:t>syndrome </a:t>
            </a:r>
            <a:r>
              <a:rPr lang="en-US" b="1" i="1" dirty="0" smtClean="0">
                <a:solidFill>
                  <a:srgbClr val="FFFF00"/>
                </a:solidFill>
              </a:rPr>
              <a:t>: </a:t>
            </a:r>
            <a:r>
              <a:rPr lang="en-US" b="1" dirty="0" smtClean="0">
                <a:solidFill>
                  <a:srgbClr val="FFFF00"/>
                </a:solidFill>
              </a:rPr>
              <a:t>occurs when </a:t>
            </a:r>
            <a:r>
              <a:rPr lang="en-US" b="1" dirty="0">
                <a:solidFill>
                  <a:srgbClr val="FFFF00"/>
                </a:solidFill>
              </a:rPr>
              <a:t>there is an additional loss of memory and a confabulatory </a:t>
            </a:r>
            <a:r>
              <a:rPr lang="en-US" b="1" dirty="0" smtClean="0">
                <a:solidFill>
                  <a:srgbClr val="FFFF00"/>
                </a:solidFill>
              </a:rPr>
              <a:t>psychosis.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241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of thiamin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Assay </a:t>
            </a:r>
            <a:r>
              <a:rPr lang="en-US" b="1" dirty="0">
                <a:solidFill>
                  <a:srgbClr val="FFFF00"/>
                </a:solidFill>
              </a:rPr>
              <a:t>of transketolase activity measured before and after the addition of thiamine </a:t>
            </a:r>
            <a:r>
              <a:rPr lang="en-US" b="1" dirty="0" smtClean="0">
                <a:solidFill>
                  <a:srgbClr val="FFFF00"/>
                </a:solidFill>
              </a:rPr>
              <a:t>pyrophosphate.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Thiamine in </a:t>
            </a:r>
            <a:r>
              <a:rPr lang="en-US" b="1" dirty="0">
                <a:solidFill>
                  <a:srgbClr val="FFFF00"/>
                </a:solidFill>
              </a:rPr>
              <a:t>serum or blood can also be measured by </a:t>
            </a:r>
            <a:r>
              <a:rPr lang="en-US" b="1" dirty="0" smtClean="0">
                <a:solidFill>
                  <a:srgbClr val="FFFF00"/>
                </a:solidFill>
              </a:rPr>
              <a:t>HPLC.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Urinary thiamine excretion.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013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Treatment of thiamine deficiency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A</a:t>
            </a:r>
            <a:r>
              <a:rPr lang="en-US" b="1" dirty="0" smtClean="0">
                <a:solidFill>
                  <a:srgbClr val="FFFF00"/>
                </a:solidFill>
              </a:rPr>
              <a:t>cute </a:t>
            </a:r>
            <a:r>
              <a:rPr lang="en-US" b="1" dirty="0">
                <a:solidFill>
                  <a:srgbClr val="FFFF00"/>
                </a:solidFill>
              </a:rPr>
              <a:t>thiamine </a:t>
            </a:r>
            <a:r>
              <a:rPr lang="en-US" b="1" dirty="0" smtClean="0">
                <a:solidFill>
                  <a:srgbClr val="FFFF00"/>
                </a:solidFill>
              </a:rPr>
              <a:t>deficiency is an emergency whether cardiovascular </a:t>
            </a:r>
            <a:r>
              <a:rPr lang="en-US" b="1" dirty="0">
                <a:solidFill>
                  <a:srgbClr val="FFFF00"/>
                </a:solidFill>
              </a:rPr>
              <a:t>or </a:t>
            </a:r>
            <a:r>
              <a:rPr lang="en-US" b="1" dirty="0" smtClean="0">
                <a:solidFill>
                  <a:srgbClr val="FFFF00"/>
                </a:solidFill>
              </a:rPr>
              <a:t>neurological.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is 100 </a:t>
            </a:r>
            <a:r>
              <a:rPr lang="en-US" b="1" dirty="0">
                <a:solidFill>
                  <a:srgbClr val="FFFF00"/>
                </a:solidFill>
              </a:rPr>
              <a:t>mg/d of thiamine </a:t>
            </a:r>
            <a:r>
              <a:rPr lang="en-US" b="1" dirty="0" smtClean="0">
                <a:solidFill>
                  <a:srgbClr val="FFFF00"/>
                </a:solidFill>
              </a:rPr>
              <a:t>parenterally </a:t>
            </a:r>
            <a:r>
              <a:rPr lang="en-US" b="1" dirty="0">
                <a:solidFill>
                  <a:srgbClr val="FFFF00"/>
                </a:solidFill>
              </a:rPr>
              <a:t>for 7 days, followed by 10 mg/d orally until there is complete </a:t>
            </a:r>
            <a:r>
              <a:rPr lang="en-US" b="1" dirty="0" smtClean="0">
                <a:solidFill>
                  <a:srgbClr val="FFFF00"/>
                </a:solidFill>
              </a:rPr>
              <a:t>recovery.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mprovement </a:t>
            </a:r>
            <a:r>
              <a:rPr lang="en-US" b="1" dirty="0">
                <a:solidFill>
                  <a:srgbClr val="FFFF00"/>
                </a:solidFill>
              </a:rPr>
              <a:t>occurs within 24 </a:t>
            </a:r>
            <a:r>
              <a:rPr lang="en-US" b="1" dirty="0" smtClean="0">
                <a:solidFill>
                  <a:srgbClr val="FFFF00"/>
                </a:solidFill>
              </a:rPr>
              <a:t>hours. But </a:t>
            </a:r>
            <a:r>
              <a:rPr lang="en-US" b="1" i="1" dirty="0" smtClean="0">
                <a:solidFill>
                  <a:srgbClr val="FFFF00"/>
                </a:solidFill>
              </a:rPr>
              <a:t>Wernicke-Korsakoff psychosis </a:t>
            </a:r>
            <a:r>
              <a:rPr lang="en-US" b="1" dirty="0" smtClean="0">
                <a:solidFill>
                  <a:srgbClr val="FFFF00"/>
                </a:solidFill>
              </a:rPr>
              <a:t>may be permanent.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83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Riboflavin (Vitamin B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8291264" cy="46805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Functions of riboflavin :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Coenzyme in </a:t>
            </a:r>
            <a:r>
              <a:rPr lang="en-US" sz="3200" b="1" dirty="0">
                <a:solidFill>
                  <a:srgbClr val="FFFF00"/>
                </a:solidFill>
              </a:rPr>
              <a:t>metabolism of </a:t>
            </a:r>
            <a:r>
              <a:rPr lang="en-US" sz="3200" b="1" dirty="0" smtClean="0">
                <a:solidFill>
                  <a:srgbClr val="FFFF00"/>
                </a:solidFill>
              </a:rPr>
              <a:t>fat , carbohydrate</a:t>
            </a:r>
            <a:r>
              <a:rPr lang="en-US" sz="3200" b="1" dirty="0">
                <a:solidFill>
                  <a:srgbClr val="FFFF00"/>
                </a:solidFill>
              </a:rPr>
              <a:t>, and </a:t>
            </a:r>
            <a:r>
              <a:rPr lang="en-US" sz="3200" b="1" dirty="0" smtClean="0">
                <a:solidFill>
                  <a:srgbClr val="FFFF00"/>
                </a:solidFill>
              </a:rPr>
              <a:t>protein.</a:t>
            </a:r>
          </a:p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P</a:t>
            </a:r>
            <a:r>
              <a:rPr lang="en-US" sz="3200" b="1" dirty="0" smtClean="0">
                <a:solidFill>
                  <a:srgbClr val="FFFF00"/>
                </a:solidFill>
              </a:rPr>
              <a:t>lays </a:t>
            </a:r>
            <a:r>
              <a:rPr lang="en-US" sz="3200" b="1" dirty="0">
                <a:solidFill>
                  <a:srgbClr val="FFFF00"/>
                </a:solidFill>
              </a:rPr>
              <a:t>a role in </a:t>
            </a:r>
            <a:r>
              <a:rPr lang="en-US" sz="3200" b="1" dirty="0" smtClean="0">
                <a:solidFill>
                  <a:srgbClr val="FFFF00"/>
                </a:solidFill>
              </a:rPr>
              <a:t>drugs </a:t>
            </a:r>
            <a:r>
              <a:rPr lang="en-US" sz="3200" b="1" dirty="0">
                <a:solidFill>
                  <a:srgbClr val="FFFF00"/>
                </a:solidFill>
              </a:rPr>
              <a:t>and steroid metabolism, including detoxification reactions.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93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9"/>
            <a:ext cx="7344816" cy="5875852"/>
          </a:xfrm>
        </p:spPr>
      </p:pic>
      <p:sp>
        <p:nvSpPr>
          <p:cNvPr id="5" name="TextBox 4"/>
          <p:cNvSpPr txBox="1"/>
          <p:nvPr/>
        </p:nvSpPr>
        <p:spPr>
          <a:xfrm>
            <a:off x="6732240" y="6084004"/>
            <a:ext cx="1548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12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B2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421088"/>
          </a:xfrm>
        </p:spPr>
        <p:txBody>
          <a:bodyPr/>
          <a:lstStyle/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Causes</a:t>
            </a:r>
            <a:r>
              <a:rPr lang="en-US" b="1" dirty="0" smtClean="0">
                <a:solidFill>
                  <a:srgbClr val="FFFF00"/>
                </a:solidFill>
              </a:rPr>
              <a:t> : rare in developed countries, mainly caused by under-nutrition and alcoholism, occurs together with other vitamins deficiencies.</a:t>
            </a:r>
          </a:p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Clinical features </a:t>
            </a:r>
            <a:r>
              <a:rPr lang="en-US" b="1" dirty="0" smtClean="0">
                <a:solidFill>
                  <a:srgbClr val="FFFF00"/>
                </a:solidFill>
              </a:rPr>
              <a:t>: glossitis, angular stomatitis, cheilosis, skin lesions,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corneal vascularization, anemia, and personality </a:t>
            </a:r>
            <a:r>
              <a:rPr lang="en-US" b="1" dirty="0" smtClean="0">
                <a:solidFill>
                  <a:srgbClr val="FFFF00"/>
                </a:solidFill>
              </a:rPr>
              <a:t>changes. </a:t>
            </a:r>
          </a:p>
          <a:p>
            <a:pPr marL="0" indent="0" algn="l" rtl="0">
              <a:buNone/>
            </a:pP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58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B2 deficiency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76872"/>
            <a:ext cx="4941549" cy="324036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425" y="2348880"/>
            <a:ext cx="4020079" cy="3015059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05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Diagnosis : </a:t>
            </a:r>
            <a:r>
              <a:rPr lang="en-US" b="1" dirty="0">
                <a:solidFill>
                  <a:srgbClr val="FFFF00"/>
                </a:solidFill>
              </a:rPr>
              <a:t>measurement of red blood cell or urinary riboflavin </a:t>
            </a:r>
            <a:r>
              <a:rPr lang="en-US" b="1" dirty="0" smtClean="0">
                <a:solidFill>
                  <a:srgbClr val="FFFF00"/>
                </a:solidFill>
              </a:rPr>
              <a:t>concentrations.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:  B2 replacement usually together with other vitamin B complex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08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Niacin (Vitamin B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8363272" cy="4497363"/>
          </a:xfrm>
        </p:spPr>
        <p:txBody>
          <a:bodyPr>
            <a:normAutofit/>
          </a:bodyPr>
          <a:lstStyle/>
          <a:p>
            <a:pPr algn="l" rtl="0"/>
            <a:r>
              <a:rPr lang="en-US" sz="3200" b="1" i="1" u="sng" dirty="0">
                <a:solidFill>
                  <a:srgbClr val="FFFF00"/>
                </a:solidFill>
              </a:rPr>
              <a:t>N</a:t>
            </a:r>
            <a:r>
              <a:rPr lang="en-US" sz="3200" b="1" i="1" u="sng" dirty="0" smtClean="0">
                <a:solidFill>
                  <a:srgbClr val="FFFF00"/>
                </a:solidFill>
              </a:rPr>
              <a:t>iacin</a:t>
            </a:r>
            <a:r>
              <a:rPr lang="en-US" sz="3200" b="1" u="sng" dirty="0" smtClean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refers to nicotinic acid and nicotinamide </a:t>
            </a:r>
            <a:r>
              <a:rPr lang="en-US" sz="3200" b="1" dirty="0" smtClean="0">
                <a:solidFill>
                  <a:srgbClr val="FFFF00"/>
                </a:solidFill>
              </a:rPr>
              <a:t>and their metabolites.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It is a precursor </a:t>
            </a:r>
            <a:r>
              <a:rPr lang="en-US" sz="3200" b="1" dirty="0">
                <a:solidFill>
                  <a:srgbClr val="FFFF00"/>
                </a:solidFill>
              </a:rPr>
              <a:t>of </a:t>
            </a:r>
            <a:r>
              <a:rPr lang="en-US" sz="3200" b="1" dirty="0" smtClean="0">
                <a:solidFill>
                  <a:srgbClr val="FFFF00"/>
                </a:solidFill>
              </a:rPr>
              <a:t>NAD and NADP which </a:t>
            </a:r>
            <a:r>
              <a:rPr lang="en-US" sz="3200" b="1" dirty="0">
                <a:solidFill>
                  <a:srgbClr val="FFFF00"/>
                </a:solidFill>
              </a:rPr>
              <a:t>are important </a:t>
            </a:r>
            <a:r>
              <a:rPr lang="en-US" sz="3200" b="1" dirty="0" smtClean="0">
                <a:solidFill>
                  <a:srgbClr val="FFFF00"/>
                </a:solidFill>
              </a:rPr>
              <a:t>in 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N</a:t>
            </a:r>
            <a:r>
              <a:rPr lang="en-US" sz="3200" b="1" dirty="0" smtClean="0">
                <a:solidFill>
                  <a:srgbClr val="FFFF00"/>
                </a:solidFill>
              </a:rPr>
              <a:t>umerous oxidation- reduction  reactions and in DNA repair.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High doses of nicotinic acid (2 g/d) are used for the treatment of hyperlipidemia.</a:t>
            </a:r>
            <a:endParaRPr lang="ar-SA" sz="3200" b="1" dirty="0">
              <a:solidFill>
                <a:srgbClr val="FFFF0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endParaRPr lang="en-US" sz="3200" b="1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algn="l" rtl="0"/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10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Sources : milk</a:t>
            </a:r>
            <a:r>
              <a:rPr lang="en-US" b="1" dirty="0">
                <a:solidFill>
                  <a:srgbClr val="FFFF00"/>
                </a:solidFill>
              </a:rPr>
              <a:t>, meat</a:t>
            </a:r>
            <a:r>
              <a:rPr lang="en-US" b="1" dirty="0" smtClean="0">
                <a:solidFill>
                  <a:srgbClr val="FFFF00"/>
                </a:solidFill>
              </a:rPr>
              <a:t>, fish, poultry, nuts </a:t>
            </a:r>
            <a:r>
              <a:rPr lang="en-US" b="1" dirty="0">
                <a:solidFill>
                  <a:srgbClr val="FFFF00"/>
                </a:solidFill>
              </a:rPr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eggs.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Niacin can be synthesized from tryptophan from vegetables sources but this reaction requires B6 and B2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 : 15 -20 mg /day.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Requirement increase in pregnancy and lactation.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19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914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Objectives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By the end of this lecture you should be able to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Define Vitamins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Classify vitamins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Identify causes of vitamins deficiencies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Describe the clinical features of  vitamins deficiency and excess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 vitamins related nutritional disorders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4687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38" y="836712"/>
            <a:ext cx="7095454" cy="5676363"/>
          </a:xfrm>
        </p:spPr>
      </p:pic>
      <p:sp>
        <p:nvSpPr>
          <p:cNvPr id="6" name="TextBox 5"/>
          <p:cNvSpPr txBox="1"/>
          <p:nvPr/>
        </p:nvSpPr>
        <p:spPr>
          <a:xfrm>
            <a:off x="6588224" y="6156012"/>
            <a:ext cx="1476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508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Niacin deficiency (Pellagra)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Causes of niacin deficiency: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Dietary deficiency ( corn based diet).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Alcoholism.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Hartnup </a:t>
            </a:r>
            <a:r>
              <a:rPr lang="en-US" b="1" dirty="0" smtClean="0">
                <a:solidFill>
                  <a:srgbClr val="FFFF00"/>
                </a:solidFill>
              </a:rPr>
              <a:t>disease ( defect in tryptophan absorption)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arcinoid syndrome( increase consumption of tryptophan).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B6 and B2 deficiency.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55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Clinical features of Pellagra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L</a:t>
            </a:r>
            <a:r>
              <a:rPr lang="en-US" b="1" dirty="0" smtClean="0">
                <a:solidFill>
                  <a:srgbClr val="FFFF00"/>
                </a:solidFill>
              </a:rPr>
              <a:t>oss </a:t>
            </a:r>
            <a:r>
              <a:rPr lang="en-US" b="1" dirty="0">
                <a:solidFill>
                  <a:srgbClr val="FFFF00"/>
                </a:solidFill>
              </a:rPr>
              <a:t>of appetite, generalized weakness and irritability, abdominal pain, and vomiting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Bright </a:t>
            </a:r>
            <a:r>
              <a:rPr lang="en-US" b="1" dirty="0">
                <a:solidFill>
                  <a:srgbClr val="FFFF00"/>
                </a:solidFill>
              </a:rPr>
              <a:t>red </a:t>
            </a:r>
            <a:r>
              <a:rPr lang="en-US" b="1" dirty="0" smtClean="0">
                <a:solidFill>
                  <a:srgbClr val="FFFF00"/>
                </a:solidFill>
              </a:rPr>
              <a:t>glossitis.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Dermatitis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Diarrhea </a:t>
            </a:r>
            <a:r>
              <a:rPr lang="en-US" b="1" dirty="0">
                <a:solidFill>
                  <a:srgbClr val="FFFF00"/>
                </a:solidFill>
              </a:rPr>
              <a:t>(in part due to proctitis and in part due to </a:t>
            </a:r>
            <a:r>
              <a:rPr lang="en-US" b="1" dirty="0" smtClean="0">
                <a:solidFill>
                  <a:srgbClr val="FFFF00"/>
                </a:solidFill>
              </a:rPr>
              <a:t>malabsorption).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depression</a:t>
            </a:r>
            <a:r>
              <a:rPr lang="en-US" b="1" dirty="0">
                <a:solidFill>
                  <a:srgbClr val="FFFF00"/>
                </a:solidFill>
              </a:rPr>
              <a:t>, seizures, and </a:t>
            </a:r>
            <a:r>
              <a:rPr lang="en-US" b="1" dirty="0" smtClean="0">
                <a:solidFill>
                  <a:srgbClr val="FFFF00"/>
                </a:solidFill>
              </a:rPr>
              <a:t>dementia.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313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Clinical features of Pellagra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39058"/>
            <a:ext cx="3672408" cy="50862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5184576" cy="4597971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A characteristic rash, pigmented, scaling</a:t>
            </a:r>
            <a:r>
              <a:rPr lang="en-US" sz="3200" b="1" dirty="0">
                <a:solidFill>
                  <a:srgbClr val="FFFF00"/>
                </a:solidFill>
              </a:rPr>
              <a:t>, </a:t>
            </a:r>
            <a:r>
              <a:rPr lang="en-US" sz="3200" b="1" dirty="0" smtClean="0">
                <a:solidFill>
                  <a:srgbClr val="FFFF00"/>
                </a:solidFill>
              </a:rPr>
              <a:t>in sun exposed skin </a:t>
            </a:r>
            <a:r>
              <a:rPr lang="en-US" sz="3200" b="1" dirty="0">
                <a:solidFill>
                  <a:srgbClr val="FFFF00"/>
                </a:solidFill>
              </a:rPr>
              <a:t>known as </a:t>
            </a:r>
            <a:r>
              <a:rPr lang="en-US" sz="3200" b="1" dirty="0" smtClean="0">
                <a:solidFill>
                  <a:srgbClr val="FFFF00"/>
                </a:solidFill>
              </a:rPr>
              <a:t> “</a:t>
            </a:r>
            <a:r>
              <a:rPr lang="en-US" sz="3200" b="1" i="1" u="sng" dirty="0" smtClean="0">
                <a:solidFill>
                  <a:srgbClr val="FFFF00"/>
                </a:solidFill>
              </a:rPr>
              <a:t>Casal's necklace</a:t>
            </a:r>
            <a:r>
              <a:rPr lang="en-US" sz="3200" b="1" i="1" dirty="0" smtClean="0">
                <a:solidFill>
                  <a:srgbClr val="FFFF00"/>
                </a:solidFill>
              </a:rPr>
              <a:t>”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because it forms a ring around the </a:t>
            </a:r>
            <a:r>
              <a:rPr lang="en-US" sz="3200" b="1" dirty="0" smtClean="0">
                <a:solidFill>
                  <a:srgbClr val="FFFF00"/>
                </a:solidFill>
              </a:rPr>
              <a:t>neck.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Pellagra = 4Ds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3200" b="1" dirty="0">
                <a:solidFill>
                  <a:srgbClr val="FFFF00"/>
                </a:solidFill>
              </a:rPr>
              <a:t>ermatitis,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3200" b="1" dirty="0">
                <a:solidFill>
                  <a:srgbClr val="FFFF00"/>
                </a:solidFill>
              </a:rPr>
              <a:t>iarrhea,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3200" b="1" dirty="0" smtClean="0">
                <a:solidFill>
                  <a:srgbClr val="FFFF00"/>
                </a:solidFill>
              </a:rPr>
              <a:t>ementia and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3200" b="1" dirty="0" smtClean="0">
                <a:solidFill>
                  <a:srgbClr val="FFFF00"/>
                </a:solidFill>
              </a:rPr>
              <a:t>eath</a:t>
            </a:r>
            <a:r>
              <a:rPr lang="en-US" sz="3200" b="1" dirty="0">
                <a:solidFill>
                  <a:srgbClr val="FFFF00"/>
                </a:solidFill>
              </a:rPr>
              <a:t>.</a:t>
            </a:r>
            <a:endParaRPr lang="ar-SA" sz="3200" b="1" dirty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77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8435280" cy="478539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Diagnosis:  </a:t>
            </a:r>
          </a:p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</a:rPr>
              <a:t>linical features.</a:t>
            </a:r>
          </a:p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N</a:t>
            </a:r>
            <a:r>
              <a:rPr lang="en-US" sz="3200" b="1" dirty="0" smtClean="0">
                <a:solidFill>
                  <a:srgbClr val="FFFF00"/>
                </a:solidFill>
              </a:rPr>
              <a:t>iacin metabolites assay in urine.</a:t>
            </a:r>
          </a:p>
          <a:p>
            <a:pPr marL="0" indent="0"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Treatment : 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100–200 </a:t>
            </a:r>
            <a:r>
              <a:rPr lang="en-US" sz="3200" b="1" dirty="0">
                <a:solidFill>
                  <a:srgbClr val="FFFF00"/>
                </a:solidFill>
              </a:rPr>
              <a:t>mg of </a:t>
            </a:r>
            <a:r>
              <a:rPr lang="en-US" sz="3200" b="1" dirty="0" smtClean="0">
                <a:solidFill>
                  <a:srgbClr val="FFFF00"/>
                </a:solidFill>
              </a:rPr>
              <a:t>niacin three </a:t>
            </a:r>
            <a:r>
              <a:rPr lang="en-US" sz="3200" b="1" dirty="0">
                <a:solidFill>
                  <a:srgbClr val="FFFF00"/>
                </a:solidFill>
              </a:rPr>
              <a:t>times </a:t>
            </a:r>
            <a:r>
              <a:rPr lang="en-US" sz="3200" b="1" dirty="0" smtClean="0">
                <a:solidFill>
                  <a:srgbClr val="FFFF00"/>
                </a:solidFill>
              </a:rPr>
              <a:t>                  daily </a:t>
            </a:r>
            <a:r>
              <a:rPr lang="en-US" sz="3200" b="1" dirty="0">
                <a:solidFill>
                  <a:srgbClr val="FFFF00"/>
                </a:solidFill>
              </a:rPr>
              <a:t>for 5 days</a:t>
            </a:r>
            <a:r>
              <a:rPr lang="en-US" sz="3200" b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Niacin toxicity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D</a:t>
            </a:r>
            <a:r>
              <a:rPr lang="en-US" b="1" dirty="0" smtClean="0">
                <a:solidFill>
                  <a:srgbClr val="FFFF00"/>
                </a:solidFill>
              </a:rPr>
              <a:t>oses &gt; 50 mg may cause  flushing, skin </a:t>
            </a:r>
            <a:r>
              <a:rPr lang="en-US" b="1" dirty="0">
                <a:solidFill>
                  <a:srgbClr val="FFFF00"/>
                </a:solidFill>
              </a:rPr>
              <a:t>dryness, itching, </a:t>
            </a:r>
            <a:r>
              <a:rPr lang="en-US" b="1" dirty="0" smtClean="0">
                <a:solidFill>
                  <a:srgbClr val="FFFF00"/>
                </a:solidFill>
              </a:rPr>
              <a:t>parasthesia, headache, nausea</a:t>
            </a:r>
            <a:r>
              <a:rPr lang="en-US" b="1" dirty="0">
                <a:solidFill>
                  <a:srgbClr val="FFFF00"/>
                </a:solidFill>
              </a:rPr>
              <a:t>, vomiting, and abdominal </a:t>
            </a:r>
            <a:r>
              <a:rPr lang="en-US" b="1" dirty="0" smtClean="0">
                <a:solidFill>
                  <a:srgbClr val="FFFF00"/>
                </a:solidFill>
              </a:rPr>
              <a:t>pain.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Hepatic </a:t>
            </a:r>
            <a:r>
              <a:rPr lang="en-US" b="1" dirty="0">
                <a:solidFill>
                  <a:srgbClr val="FFFF00"/>
                </a:solidFill>
              </a:rPr>
              <a:t>toxicity is the most serious toxic reaction due to niacin and may present as jaundice with </a:t>
            </a:r>
            <a:r>
              <a:rPr lang="en-US" b="1" dirty="0" smtClean="0">
                <a:solidFill>
                  <a:srgbClr val="FFFF00"/>
                </a:solidFill>
              </a:rPr>
              <a:t>elevated AST </a:t>
            </a:r>
            <a:r>
              <a:rPr lang="en-US" b="1" dirty="0">
                <a:solidFill>
                  <a:srgbClr val="FFFF00"/>
                </a:solidFill>
              </a:rPr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ALT levels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101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Pyridoxine (Vitamin B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6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)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Function of B6: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It is a cofactor for more than 100 enzymes involved in amino acid metabolism.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Involved in heme and neurotransmitters synthesis.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Involved in the metabolism of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several vitamins like niacin.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2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requirements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Sources : rich sources are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legumes, nuts, wheat bran, and meat, although it is present in all food groups.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B</a:t>
            </a:r>
            <a:r>
              <a:rPr lang="en-US" b="1" baseline="-25000" dirty="0" smtClean="0">
                <a:solidFill>
                  <a:srgbClr val="FFFF00"/>
                </a:solidFill>
                <a:effectLst/>
              </a:rPr>
              <a:t>6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from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plants is less bioavailable than that from animal tissues.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requirements: 2 mg /d.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302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68" y="775051"/>
            <a:ext cx="7161584" cy="5729267"/>
          </a:xfrm>
        </p:spPr>
      </p:pic>
      <p:sp>
        <p:nvSpPr>
          <p:cNvPr id="5" name="TextBox 4"/>
          <p:cNvSpPr txBox="1"/>
          <p:nvPr/>
        </p:nvSpPr>
        <p:spPr>
          <a:xfrm>
            <a:off x="1259632" y="2636912"/>
            <a:ext cx="3672408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daily requirement 2mg/d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2552" y="6173688"/>
            <a:ext cx="2160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78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Pyridoxine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B6 will affect the epithelial tissues, bone marrow and the nervous system.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Causes of B6 deficiency include: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Nutritional insufficiency.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Drugs like isoniazid (INH).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97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Thiamine (Vitamin B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)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Thiamine pyrophosphate plays an important role in energy (ATP) generation.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Functions of B1: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D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ecarboxylation of ketoacids </a:t>
            </a:r>
            <a:r>
              <a:rPr lang="en-US" b="1" dirty="0" smtClean="0">
                <a:solidFill>
                  <a:srgbClr val="FFFF00"/>
                </a:solidFill>
              </a:rPr>
              <a:t>(pyruvic acid, lactic acid).</a:t>
            </a:r>
            <a:endParaRPr lang="en-US" b="1" dirty="0" smtClean="0">
              <a:solidFill>
                <a:srgbClr val="FFFF00"/>
              </a:solidFill>
              <a:effectLst/>
            </a:endParaRP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A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coenzyme for a transketolase reaction  (</a:t>
            </a:r>
            <a:r>
              <a:rPr lang="en-US" b="1" dirty="0" smtClean="0">
                <a:solidFill>
                  <a:srgbClr val="FFFF00"/>
                </a:solidFill>
              </a:rPr>
              <a:t>pentose and hexose metabolism).</a:t>
            </a:r>
            <a:endParaRPr lang="en-US" b="1" dirty="0" smtClean="0">
              <a:solidFill>
                <a:srgbClr val="FFFF00"/>
              </a:solidFill>
              <a:effectLst/>
            </a:endParaRP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lays a role in peripheral nerve conduction.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942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B6 deficiency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Glossitis, angular stomatitis, dermatitis.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Microcytic, hypochromic anemia.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eripheral neuropathy, personality changes,  depression, confusion and seizures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especially in infants.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301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1"/>
            <a:ext cx="8291264" cy="4392488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Diagnosis:</a:t>
            </a:r>
          </a:p>
          <a:p>
            <a:pPr marL="0" indent="0" algn="l" rtl="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effectLst/>
              </a:rPr>
              <a:t>low plasma level of pyridoxine.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Treatment :  B6 orally </a:t>
            </a:r>
            <a:r>
              <a:rPr lang="en-US" sz="3200" b="1" dirty="0" smtClean="0">
                <a:solidFill>
                  <a:srgbClr val="FFFF00"/>
                </a:solidFill>
                <a:effectLst/>
              </a:rPr>
              <a:t>50 mg/d.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4288" y="4725144"/>
            <a:ext cx="36004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169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Pyridoxine toxicity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FFFF00"/>
                </a:solidFill>
              </a:rPr>
              <a:t>C</a:t>
            </a:r>
            <a:r>
              <a:rPr lang="en-US" sz="3600" b="1" dirty="0" smtClean="0">
                <a:solidFill>
                  <a:srgbClr val="FFFF00"/>
                </a:solidFill>
              </a:rPr>
              <a:t>hronic use of high doses of B6  &gt; 100 mg /day can cause severe sensory neuropathy.</a:t>
            </a:r>
          </a:p>
          <a:p>
            <a:pPr algn="l" rtl="0"/>
            <a:r>
              <a:rPr lang="en-US" sz="3600" b="1" dirty="0">
                <a:solidFill>
                  <a:srgbClr val="FFFF00"/>
                </a:solidFill>
              </a:rPr>
              <a:t>P</a:t>
            </a:r>
            <a:r>
              <a:rPr lang="en-US" sz="3600" b="1" dirty="0" smtClean="0">
                <a:solidFill>
                  <a:srgbClr val="FFFF00"/>
                </a:solidFill>
              </a:rPr>
              <a:t>hotosensitivity and dermatitis have also been reported.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212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Biotin (vitamin B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ar-SA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5544616" cy="4464497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Functions : </a:t>
            </a:r>
            <a:r>
              <a:rPr lang="en-US" sz="3200" b="1" dirty="0">
                <a:solidFill>
                  <a:srgbClr val="FFFF00"/>
                </a:solidFill>
              </a:rPr>
              <a:t>plays a role in gene expression, gluconeogenesis, </a:t>
            </a:r>
            <a:r>
              <a:rPr lang="en-US" sz="3200" b="1" dirty="0" smtClean="0">
                <a:solidFill>
                  <a:srgbClr val="FFFF00"/>
                </a:solidFill>
              </a:rPr>
              <a:t>fatty acid and amino acid synthesis.</a:t>
            </a:r>
          </a:p>
          <a:p>
            <a:pPr marL="0" indent="0" algn="l" rtl="0">
              <a:buNone/>
            </a:pPr>
            <a:endParaRPr lang="ar-SA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4" t="-1405" r="14264"/>
          <a:stretch/>
        </p:blipFill>
        <p:spPr>
          <a:xfrm>
            <a:off x="6110868" y="2007220"/>
            <a:ext cx="2453269" cy="387005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84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Sources of B7</a:t>
            </a:r>
            <a:endParaRPr lang="ar-SA" b="1" dirty="0">
              <a:solidFill>
                <a:schemeClr val="accent6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45340"/>
            <a:ext cx="6576814" cy="4559924"/>
          </a:xfrm>
        </p:spPr>
      </p:pic>
      <p:sp>
        <p:nvSpPr>
          <p:cNvPr id="6" name="TextBox 5"/>
          <p:cNvSpPr txBox="1"/>
          <p:nvPr/>
        </p:nvSpPr>
        <p:spPr>
          <a:xfrm>
            <a:off x="899592" y="5838363"/>
            <a:ext cx="70567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rgbClr val="FFFF00"/>
                </a:solidFill>
              </a:rPr>
              <a:t>Sources </a:t>
            </a:r>
            <a:r>
              <a:rPr lang="en-US" sz="2400" b="1" dirty="0" smtClean="0">
                <a:solidFill>
                  <a:srgbClr val="FFFF00"/>
                </a:solidFill>
              </a:rPr>
              <a:t>of vitamin B7 include fish, </a:t>
            </a:r>
            <a:r>
              <a:rPr lang="en-US" sz="2400" b="1" dirty="0">
                <a:solidFill>
                  <a:srgbClr val="FFFF00"/>
                </a:solidFill>
              </a:rPr>
              <a:t>meat, soy, beans, yeast</a:t>
            </a:r>
            <a:r>
              <a:rPr lang="en-US" sz="2400" b="1" dirty="0" smtClean="0">
                <a:solidFill>
                  <a:srgbClr val="FFFF00"/>
                </a:solidFill>
              </a:rPr>
              <a:t>, cheese and milk.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206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Biotin deficiency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Clinical features : Biotin deficiency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is rare</a:t>
            </a:r>
            <a:r>
              <a:rPr lang="en-US" b="1" dirty="0">
                <a:solidFill>
                  <a:srgbClr val="FFFF00"/>
                </a:solidFill>
              </a:rPr>
              <a:t>, may presents </a:t>
            </a:r>
            <a:r>
              <a:rPr lang="en-US" b="1" dirty="0" smtClean="0">
                <a:solidFill>
                  <a:srgbClr val="FFFF00"/>
                </a:solidFill>
              </a:rPr>
              <a:t>with </a:t>
            </a:r>
            <a:r>
              <a:rPr lang="en-US" b="1" dirty="0">
                <a:solidFill>
                  <a:srgbClr val="FFFF00"/>
                </a:solidFill>
              </a:rPr>
              <a:t>mental changes (depression, hallucinations), paresthesia, anorexia, </a:t>
            </a:r>
            <a:r>
              <a:rPr lang="en-US" b="1" dirty="0" smtClean="0">
                <a:solidFill>
                  <a:srgbClr val="FFFF00"/>
                </a:solidFill>
              </a:rPr>
              <a:t>nausea </a:t>
            </a:r>
            <a:r>
              <a:rPr lang="en-US" b="1" dirty="0">
                <a:solidFill>
                  <a:srgbClr val="FFFF00"/>
                </a:solidFill>
              </a:rPr>
              <a:t>and a scaling, seborrheic, skin </a:t>
            </a:r>
            <a:r>
              <a:rPr lang="en-US" b="1" dirty="0" smtClean="0">
                <a:solidFill>
                  <a:srgbClr val="FFFF00"/>
                </a:solidFill>
              </a:rPr>
              <a:t>rash.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: vitamin B</a:t>
            </a:r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r>
              <a:rPr lang="en-US" b="1" dirty="0" smtClean="0">
                <a:solidFill>
                  <a:srgbClr val="FFFF00"/>
                </a:solidFill>
              </a:rPr>
              <a:t> replacement.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85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Folate (vitamin B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5626968" cy="432048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The active form of folate and folic acid is tetrahydrofolate (THF) which is important in the synthesis of amino acids and nucleic acids.               (DNA replication).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5" t="10646" r="27578" b="-5043"/>
          <a:stretch/>
        </p:blipFill>
        <p:spPr>
          <a:xfrm>
            <a:off x="6698980" y="2141034"/>
            <a:ext cx="1909762" cy="417528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233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requirements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Sources: green vegetables, yeast, liver, meat, citrus fruits, shellfish and whole grains.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requirements : 100 </a:t>
            </a:r>
            <a:r>
              <a:rPr lang="el-GR" b="1" dirty="0">
                <a:solidFill>
                  <a:srgbClr val="FFFF00"/>
                </a:solidFill>
              </a:rPr>
              <a:t>μ</a:t>
            </a:r>
            <a:r>
              <a:rPr lang="en-US" b="1" dirty="0">
                <a:solidFill>
                  <a:srgbClr val="FFFF00"/>
                </a:solidFill>
              </a:rPr>
              <a:t>g /day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Body stores is 10 mg which is adequate for few months only.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88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08720"/>
            <a:ext cx="6624736" cy="5299788"/>
          </a:xfrm>
        </p:spPr>
      </p:pic>
      <p:sp>
        <p:nvSpPr>
          <p:cNvPr id="5" name="TextBox 4"/>
          <p:cNvSpPr txBox="1"/>
          <p:nvPr/>
        </p:nvSpPr>
        <p:spPr>
          <a:xfrm>
            <a:off x="6660232" y="5805264"/>
            <a:ext cx="122413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3455944" y="3068960"/>
            <a:ext cx="612000" cy="252000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659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Metabolism of folate</a:t>
            </a:r>
            <a:endParaRPr lang="ar-SA" b="1" dirty="0">
              <a:solidFill>
                <a:schemeClr val="bg2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2" r="46745" b="591"/>
          <a:stretch/>
        </p:blipFill>
        <p:spPr>
          <a:xfrm>
            <a:off x="2339752" y="1340767"/>
            <a:ext cx="4562257" cy="5184000"/>
          </a:xfrm>
        </p:spPr>
      </p:pic>
      <p:sp>
        <p:nvSpPr>
          <p:cNvPr id="7" name="TextBox 6"/>
          <p:cNvSpPr txBox="1"/>
          <p:nvPr/>
        </p:nvSpPr>
        <p:spPr>
          <a:xfrm>
            <a:off x="2843808" y="4430006"/>
            <a:ext cx="3528000" cy="576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 rtl="0"/>
            <a:r>
              <a:rPr lang="en-US" sz="2400" b="1" dirty="0" smtClean="0"/>
              <a:t>DNA synthesis</a:t>
            </a:r>
            <a:endParaRPr lang="ar-SA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1448848"/>
            <a:ext cx="3492000" cy="612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 rtl="0"/>
            <a:r>
              <a:rPr lang="en-US" sz="2400" b="1" dirty="0" smtClean="0"/>
              <a:t>Folic acid</a:t>
            </a:r>
            <a:endParaRPr lang="ar-SA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2420888"/>
            <a:ext cx="3492000" cy="612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 rtl="0"/>
            <a:r>
              <a:rPr lang="en-US" sz="2400" b="1" dirty="0" smtClean="0"/>
              <a:t>DHF</a:t>
            </a:r>
            <a:endParaRPr lang="ar-S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3429000"/>
            <a:ext cx="3528000" cy="612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 rtl="0"/>
            <a:r>
              <a:rPr lang="en-US" sz="2400" b="1" dirty="0" smtClean="0"/>
              <a:t>THF</a:t>
            </a:r>
            <a:endParaRPr lang="ar-SA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5589240"/>
            <a:ext cx="3528000" cy="612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 rtl="0"/>
            <a:r>
              <a:rPr lang="en-US" sz="2400" b="1" dirty="0" smtClean="0"/>
              <a:t> Methyl  THF</a:t>
            </a:r>
            <a:endParaRPr lang="ar-SA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3039343"/>
            <a:ext cx="25557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DHF reductase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5076056" y="3140968"/>
            <a:ext cx="1080120" cy="1800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Curved Right Arrow 21"/>
          <p:cNvSpPr/>
          <p:nvPr/>
        </p:nvSpPr>
        <p:spPr>
          <a:xfrm rot="10800000">
            <a:off x="6588225" y="3602676"/>
            <a:ext cx="972108" cy="2292564"/>
          </a:xfrm>
          <a:prstGeom prst="curv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4561964"/>
            <a:ext cx="792088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en-US" sz="2000" b="1" dirty="0" smtClean="0">
                <a:solidFill>
                  <a:srgbClr val="FF0000"/>
                </a:solidFill>
              </a:rPr>
              <a:t>12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9512" y="6500366"/>
            <a:ext cx="5696272" cy="385018"/>
          </a:xfrm>
        </p:spPr>
        <p:txBody>
          <a:bodyPr/>
          <a:lstStyle/>
          <a:p>
            <a:r>
              <a:rPr lang="en-US" dirty="0" smtClean="0"/>
              <a:t>University of Basrah /College of Medicine /Department of Medicine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3D0B3B3-AD6D-4175-AD07-69D6107B6E4E}" type="slidenum">
              <a:rPr lang="ar-SA" smtClean="0"/>
              <a:pPr algn="ctr"/>
              <a:t>39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75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requirements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493095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requirement: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2 mg/d.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F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ood sources: yeast, meat, legumes, whole grains, and nuts. Milled rice or grains contain little thiamine.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Tea and coffee contain thiaminases, which can destroy the vitamin.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The body have limited stores of B1 so deficiency occur after one month of B1 free diet.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318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Folate deficiency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Folate deficiency will lead to impaired DNA synthesis and this especially affects rapidly dividing cells in the bone marrow leading to a (megalobastic bone marrow).</a:t>
            </a:r>
            <a:endParaRPr lang="ar-SA" b="1" dirty="0">
              <a:solidFill>
                <a:srgbClr val="FFFF00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43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Causes of folate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39341"/>
            <a:ext cx="8229600" cy="4525963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Malnutrition.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Malabsorption ( e.g. coeliac disease).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Pregnancy ( increased requirements).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Chronic hemolytic anemias ( thalassemia, sickle cell anemia 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Dugs: antiepileptics, trimethoprim, methotrexate.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07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Clinical features of folate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The main clinical features </a:t>
            </a:r>
            <a:r>
              <a:rPr lang="en-US" b="1" dirty="0" smtClean="0">
                <a:solidFill>
                  <a:srgbClr val="FFFF00"/>
                </a:solidFill>
              </a:rPr>
              <a:t>is megaloblastic anemia.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Hemolytic jaundice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Glossitis</a:t>
            </a:r>
            <a:r>
              <a:rPr lang="en-US" b="1" dirty="0">
                <a:solidFill>
                  <a:srgbClr val="FFFF00"/>
                </a:solidFill>
              </a:rPr>
              <a:t>, angular </a:t>
            </a:r>
            <a:r>
              <a:rPr lang="en-US" b="1" dirty="0" smtClean="0">
                <a:solidFill>
                  <a:srgbClr val="FFFF00"/>
                </a:solidFill>
              </a:rPr>
              <a:t>stomatitis and cheilosis.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Bruising due to thrombocytopenia.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l</a:t>
            </a:r>
            <a:r>
              <a:rPr lang="en-US" b="1" dirty="0" smtClean="0">
                <a:solidFill>
                  <a:srgbClr val="FFFF00"/>
                </a:solidFill>
              </a:rPr>
              <a:t>ow </a:t>
            </a:r>
            <a:r>
              <a:rPr lang="en-US" b="1" dirty="0">
                <a:solidFill>
                  <a:srgbClr val="FFFF00"/>
                </a:solidFill>
              </a:rPr>
              <a:t>leukocyte count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predispose to </a:t>
            </a:r>
            <a:r>
              <a:rPr lang="en-US" b="1" dirty="0" smtClean="0">
                <a:solidFill>
                  <a:srgbClr val="FFFF00"/>
                </a:solidFill>
              </a:rPr>
              <a:t>infections.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902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of folate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0" y="1700808"/>
            <a:ext cx="3635896" cy="4608512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Clinical features.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Serum folate.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Red cell folate.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Blood indices   and blood film morphology.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pic>
        <p:nvPicPr>
          <p:cNvPr id="5" name="Picture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r="4267"/>
          <a:stretch>
            <a:fillRect/>
          </a:stretch>
        </p:blipFill>
        <p:spPr>
          <a:xfrm>
            <a:off x="3570073" y="1628800"/>
            <a:ext cx="5472569" cy="410445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81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Treatment of folate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of the underlying cause.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Oral </a:t>
            </a:r>
            <a:r>
              <a:rPr lang="en-US" b="1" dirty="0" smtClean="0">
                <a:solidFill>
                  <a:srgbClr val="FFFF00"/>
                </a:solidFill>
              </a:rPr>
              <a:t>folic acid </a:t>
            </a:r>
            <a:r>
              <a:rPr lang="en-US" b="1" dirty="0">
                <a:solidFill>
                  <a:srgbClr val="FFFF00"/>
                </a:solidFill>
              </a:rPr>
              <a:t>5–15 mg </a:t>
            </a:r>
            <a:r>
              <a:rPr lang="en-US" b="1" dirty="0" smtClean="0">
                <a:solidFill>
                  <a:srgbClr val="FFFF00"/>
                </a:solidFill>
              </a:rPr>
              <a:t>daily for 4 months.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Prophylactic Folic </a:t>
            </a:r>
            <a:r>
              <a:rPr lang="en-US" b="1" dirty="0" smtClean="0">
                <a:solidFill>
                  <a:srgbClr val="FFFF00"/>
                </a:solidFill>
              </a:rPr>
              <a:t>Acid for: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Pregnant and lactating women.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Chronic hemolytic anemias.</a:t>
            </a: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659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Cobalamin (vitamin B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6419056" cy="44644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Functions :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A coenzyme in folate metabolism.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Important for DNA synthesis.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Important for myelin integrity in the nervous system.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0" t="13776" r="30132" b="5850"/>
          <a:stretch/>
        </p:blipFill>
        <p:spPr>
          <a:xfrm>
            <a:off x="6512312" y="2530007"/>
            <a:ext cx="2141034" cy="363529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327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Sources and daily requirements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Sources : </a:t>
            </a:r>
            <a:r>
              <a:rPr lang="en-US" b="1" dirty="0">
                <a:solidFill>
                  <a:srgbClr val="FFFF00"/>
                </a:solidFill>
              </a:rPr>
              <a:t>food of animal origin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>
                <a:solidFill>
                  <a:srgbClr val="FFFF00"/>
                </a:solidFill>
              </a:rPr>
              <a:t>meat, fish, and dairy </a:t>
            </a:r>
            <a:r>
              <a:rPr lang="en-US" b="1" dirty="0" smtClean="0">
                <a:solidFill>
                  <a:srgbClr val="FFFF00"/>
                </a:solidFill>
              </a:rPr>
              <a:t>products.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Daily requirements </a:t>
            </a:r>
            <a:r>
              <a:rPr lang="en-US" b="1" dirty="0" smtClean="0">
                <a:solidFill>
                  <a:srgbClr val="FFFF00"/>
                </a:solidFill>
              </a:rPr>
              <a:t>: 1-5 </a:t>
            </a:r>
            <a:r>
              <a:rPr lang="el-GR" b="1" dirty="0">
                <a:solidFill>
                  <a:srgbClr val="FFFF00"/>
                </a:solidFill>
              </a:rPr>
              <a:t>μ</a:t>
            </a:r>
            <a:r>
              <a:rPr lang="en-US" b="1" dirty="0">
                <a:solidFill>
                  <a:srgbClr val="FFFF00"/>
                </a:solidFill>
              </a:rPr>
              <a:t>g /day.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Body stores is 3-5 mg which is adequate for 2-3 years.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731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25255"/>
            <a:ext cx="6624736" cy="5299788"/>
          </a:xfrm>
        </p:spPr>
      </p:pic>
      <p:sp>
        <p:nvSpPr>
          <p:cNvPr id="5" name="TextBox 4"/>
          <p:cNvSpPr txBox="1"/>
          <p:nvPr/>
        </p:nvSpPr>
        <p:spPr>
          <a:xfrm>
            <a:off x="6516216" y="5805264"/>
            <a:ext cx="140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6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Absorption and metabolism</a:t>
            </a:r>
            <a:endParaRPr lang="ar-SA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7" r="2722" b="1504"/>
          <a:stretch/>
        </p:blipFill>
        <p:spPr>
          <a:xfrm>
            <a:off x="1115616" y="83159"/>
            <a:ext cx="6842844" cy="6658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71600" y="149731"/>
            <a:ext cx="41044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>
                <a:solidFill>
                  <a:schemeClr val="bg2"/>
                </a:solidFill>
              </a:rPr>
              <a:t>Absorption of vitamin B</a:t>
            </a:r>
            <a:r>
              <a:rPr lang="en-US" b="1" dirty="0" smtClean="0">
                <a:solidFill>
                  <a:schemeClr val="bg2"/>
                </a:solidFill>
              </a:rPr>
              <a:t>12</a:t>
            </a:r>
            <a:r>
              <a:rPr lang="en-US" sz="2400" b="1" dirty="0" smtClean="0">
                <a:solidFill>
                  <a:schemeClr val="bg2"/>
                </a:solidFill>
              </a:rPr>
              <a:t> (cobalamin)</a:t>
            </a:r>
            <a:endParaRPr lang="ar-SA" sz="2400" b="1" dirty="0">
              <a:solidFill>
                <a:schemeClr val="bg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4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Cobalamin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Cobalamin deficiency will lead to: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Megaloblastic changes in the bone marrow.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Neurological changes due to defect in myelin synthesis.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49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79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887542" cy="6310033"/>
          </a:xfrm>
        </p:spPr>
      </p:pic>
      <p:sp>
        <p:nvSpPr>
          <p:cNvPr id="5" name="TextBox 4"/>
          <p:cNvSpPr txBox="1"/>
          <p:nvPr/>
        </p:nvSpPr>
        <p:spPr>
          <a:xfrm>
            <a:off x="7092280" y="6345360"/>
            <a:ext cx="1440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9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Causes of Cobalamin deficiency 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Vegetarians ( vegans).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Intrinsic factor deficiency ( gastroectomy, gastric atrophy, pernicious anemia).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Diseases of the terminal ilium (Crohn’s).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Increased consumption of B12 in the gut   (bacterial overgrowth, fish tape worm disease).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Congenital defects in transcobalamin.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50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10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B12 deficiency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04" y="1484784"/>
            <a:ext cx="8686800" cy="4641379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Megaloblastic anemia, glossitis</a:t>
            </a:r>
            <a:r>
              <a:rPr lang="en-US" b="1" dirty="0">
                <a:solidFill>
                  <a:srgbClr val="FFFF00"/>
                </a:solidFill>
              </a:rPr>
              <a:t>, angular stomatitis and </a:t>
            </a:r>
            <a:r>
              <a:rPr lang="en-US" b="1" dirty="0" smtClean="0">
                <a:solidFill>
                  <a:srgbClr val="FFFF00"/>
                </a:solidFill>
              </a:rPr>
              <a:t>cheilosis similar to folate deficiency.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Neurological features  include: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Bilateral </a:t>
            </a:r>
            <a:r>
              <a:rPr lang="en-US" b="1" dirty="0">
                <a:solidFill>
                  <a:srgbClr val="FFFF00"/>
                </a:solidFill>
              </a:rPr>
              <a:t>peripheral </a:t>
            </a:r>
            <a:r>
              <a:rPr lang="en-US" b="1" dirty="0" smtClean="0">
                <a:solidFill>
                  <a:srgbClr val="FFFF00"/>
                </a:solidFill>
              </a:rPr>
              <a:t>neuropathy : paresthesia, </a:t>
            </a:r>
            <a:r>
              <a:rPr lang="en-US" b="1" dirty="0">
                <a:solidFill>
                  <a:srgbClr val="FFFF00"/>
                </a:solidFill>
              </a:rPr>
              <a:t>muscle weakness, or difficulty in </a:t>
            </a:r>
            <a:r>
              <a:rPr lang="en-US" b="1" dirty="0" smtClean="0">
                <a:solidFill>
                  <a:srgbClr val="FFFF00"/>
                </a:solidFill>
              </a:rPr>
              <a:t>walking.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Degeneration </a:t>
            </a:r>
            <a:r>
              <a:rPr lang="en-US" b="1" dirty="0">
                <a:solidFill>
                  <a:srgbClr val="FFFF00"/>
                </a:solidFill>
              </a:rPr>
              <a:t>(demyelination) of </a:t>
            </a:r>
            <a:r>
              <a:rPr lang="en-US" b="1" dirty="0" smtClean="0">
                <a:solidFill>
                  <a:srgbClr val="FFFF00"/>
                </a:solidFill>
              </a:rPr>
              <a:t>the spinal cord (subacute combined degeneration of the cord).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O</a:t>
            </a:r>
            <a:r>
              <a:rPr lang="en-US" b="1" dirty="0" smtClean="0">
                <a:solidFill>
                  <a:srgbClr val="FFFF00"/>
                </a:solidFill>
              </a:rPr>
              <a:t>ptic atrophy, ataxia, dementia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smtClean="0">
                <a:solidFill>
                  <a:srgbClr val="FFFF00"/>
                </a:solidFill>
              </a:rPr>
              <a:t>psychosis.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51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294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of B12 deficiency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Clinical features.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Serum cobalamin measured by ELISA.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Blood indices and film morphology.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Tests for cobalamin absorption (Schilling’s test).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52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65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Treatment of B12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Treatment of the underlying                                   cause.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Six 1000 </a:t>
            </a:r>
            <a:r>
              <a:rPr lang="el-GR" sz="3200" b="1" dirty="0">
                <a:solidFill>
                  <a:srgbClr val="FFFF00"/>
                </a:solidFill>
              </a:rPr>
              <a:t>μ</a:t>
            </a:r>
            <a:r>
              <a:rPr lang="en-US" sz="3200" b="1" dirty="0">
                <a:solidFill>
                  <a:srgbClr val="FFFF00"/>
                </a:solidFill>
              </a:rPr>
              <a:t>g</a:t>
            </a:r>
            <a:r>
              <a:rPr lang="en-US" sz="3200" b="1" dirty="0" smtClean="0">
                <a:solidFill>
                  <a:srgbClr val="FFFF00"/>
                </a:solidFill>
              </a:rPr>
              <a:t> IM </a:t>
            </a:r>
            <a:r>
              <a:rPr lang="en-US" sz="3200" b="1" dirty="0">
                <a:solidFill>
                  <a:srgbClr val="FFFF00"/>
                </a:solidFill>
              </a:rPr>
              <a:t>injections  </a:t>
            </a:r>
            <a:r>
              <a:rPr lang="en-US" sz="3200" b="1" dirty="0" smtClean="0">
                <a:solidFill>
                  <a:srgbClr val="FFFF00"/>
                </a:solidFill>
              </a:rPr>
              <a:t>                                               of </a:t>
            </a:r>
            <a:r>
              <a:rPr lang="en-US" sz="3200" b="1" dirty="0">
                <a:solidFill>
                  <a:srgbClr val="FFFF00"/>
                </a:solidFill>
              </a:rPr>
              <a:t>hydroxocobalamin given </a:t>
            </a:r>
            <a:r>
              <a:rPr lang="en-US" sz="3200" b="1" dirty="0" smtClean="0">
                <a:solidFill>
                  <a:srgbClr val="FFFF00"/>
                </a:solidFill>
              </a:rPr>
              <a:t>                                                         at </a:t>
            </a:r>
            <a:r>
              <a:rPr lang="en-US" sz="3200" b="1" dirty="0">
                <a:solidFill>
                  <a:srgbClr val="FFFF00"/>
                </a:solidFill>
              </a:rPr>
              <a:t>3- to 7-day </a:t>
            </a:r>
            <a:r>
              <a:rPr lang="en-US" sz="3200" b="1" dirty="0" smtClean="0">
                <a:solidFill>
                  <a:srgbClr val="FFFF00"/>
                </a:solidFill>
              </a:rPr>
              <a:t>intervals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is                                        enough to replenish stores.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For </a:t>
            </a:r>
            <a:r>
              <a:rPr lang="en-US" sz="3200" b="1" dirty="0">
                <a:solidFill>
                  <a:srgbClr val="FFFF00"/>
                </a:solidFill>
              </a:rPr>
              <a:t>maintenance therapy, </a:t>
            </a:r>
            <a:r>
              <a:rPr lang="en-US" sz="3200" b="1" dirty="0" smtClean="0">
                <a:solidFill>
                  <a:srgbClr val="FFFF00"/>
                </a:solidFill>
              </a:rPr>
              <a:t>1000 </a:t>
            </a:r>
            <a:r>
              <a:rPr lang="el-GR" sz="3200" b="1" dirty="0">
                <a:solidFill>
                  <a:srgbClr val="FFFF00"/>
                </a:solidFill>
              </a:rPr>
              <a:t>μ</a:t>
            </a:r>
            <a:r>
              <a:rPr lang="en-US" sz="3200" b="1" dirty="0">
                <a:solidFill>
                  <a:srgbClr val="FFFF00"/>
                </a:solidFill>
              </a:rPr>
              <a:t>g</a:t>
            </a:r>
            <a:r>
              <a:rPr lang="en-US" sz="3200" b="1" dirty="0" smtClean="0">
                <a:solidFill>
                  <a:srgbClr val="FFFF00"/>
                </a:solidFill>
              </a:rPr>
              <a:t> hydroxocobalamin </a:t>
            </a:r>
            <a:r>
              <a:rPr lang="en-US" sz="3200" b="1" dirty="0">
                <a:solidFill>
                  <a:srgbClr val="FFFF00"/>
                </a:solidFill>
              </a:rPr>
              <a:t>IM once every 3 </a:t>
            </a:r>
            <a:r>
              <a:rPr lang="en-US" sz="3200" b="1" dirty="0" smtClean="0">
                <a:solidFill>
                  <a:srgbClr val="FFFF00"/>
                </a:solidFill>
              </a:rPr>
              <a:t>months.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04864"/>
            <a:ext cx="3022560" cy="244827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53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78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336704" cy="922114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Thiamine deficiency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363272" cy="471338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Causes : 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Alcoholism.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Poor dietary intake(rice based diet).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Long-term parenteral nutrition.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Chronic illnesses.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Pregnancy.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Chronic diuretics therapy.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Heavy coffee and tea consumption.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334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thiamine deficiency</a:t>
            </a:r>
            <a:endParaRPr lang="ar-SA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n early stage anorexia, irritability and decrease in short-term memory.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Prolonged thiamine deficiency causes “</a:t>
            </a:r>
            <a:r>
              <a:rPr lang="en-US" b="1" u="sng" dirty="0" smtClean="0">
                <a:solidFill>
                  <a:srgbClr val="FFFF00"/>
                </a:solidFill>
                <a:effectLst/>
              </a:rPr>
              <a:t>beriberi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”, tow types of beriberi: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Wet beriberi.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Dry beriberi.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0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thiamine deficiency</a:t>
            </a:r>
            <a:endParaRPr lang="ar-SA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u="sng" dirty="0" smtClean="0">
                <a:solidFill>
                  <a:srgbClr val="FFFF00"/>
                </a:solidFill>
                <a:effectLst/>
              </a:rPr>
              <a:t>Wet beriberi </a:t>
            </a:r>
            <a:r>
              <a:rPr lang="en-US" b="1" i="1" dirty="0" smtClean="0">
                <a:solidFill>
                  <a:srgbClr val="FFFF00"/>
                </a:solidFill>
                <a:effectLst/>
              </a:rPr>
              <a:t>: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presents primarily with cardiovascular symptoms, due to impaired myocardial energy metabolism and dysautonomia, and can occur after 3 months of a thiamine-deficient diet.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Patients present with an enlarged heart, tachycardia, high-output CHF and peripheral edema.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20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thiamine deficiency</a:t>
            </a:r>
            <a:endParaRPr lang="ar-SA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u="sng" dirty="0">
                <a:solidFill>
                  <a:srgbClr val="FFFF00"/>
                </a:solidFill>
              </a:rPr>
              <a:t>D</a:t>
            </a:r>
            <a:r>
              <a:rPr lang="en-US" b="1" i="1" u="sng" dirty="0" smtClean="0">
                <a:solidFill>
                  <a:srgbClr val="FFFF00"/>
                </a:solidFill>
                <a:effectLst/>
              </a:rPr>
              <a:t>ry beriberi </a:t>
            </a:r>
            <a:r>
              <a:rPr lang="en-US" b="1" i="1" dirty="0" smtClean="0">
                <a:solidFill>
                  <a:srgbClr val="FFFF00"/>
                </a:solidFill>
                <a:effectLst/>
              </a:rPr>
              <a:t>: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present with a symmetric peripheral neuropathy of the motor and sensory systems with diminished reflexes. The neuropathy affects the legs more than the arms.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B3B3-AD6D-4175-AD07-69D6107B6E4E}" type="slidenum">
              <a:rPr lang="ar-SA" smtClean="0"/>
              <a:t>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 /College of Medicine /Department of Medicine 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67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11634</TotalTime>
  <Words>2321</Words>
  <Application>Microsoft Office PowerPoint</Application>
  <PresentationFormat>On-screen Show (4:3)</PresentationFormat>
  <Paragraphs>315</Paragraphs>
  <Slides>53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 Nutritional Disorders Vitamins and Minerals ((Vitamins B complex</vt:lpstr>
      <vt:lpstr>Objectives </vt:lpstr>
      <vt:lpstr>Thiamine (Vitamin B1)</vt:lpstr>
      <vt:lpstr>Sources and daily requirements</vt:lpstr>
      <vt:lpstr>PowerPoint Presentation</vt:lpstr>
      <vt:lpstr>Thiamine deficiency </vt:lpstr>
      <vt:lpstr>Clinical features of thiamine deficiency</vt:lpstr>
      <vt:lpstr>Clinical features of thiamine deficiency</vt:lpstr>
      <vt:lpstr>Clinical features of thiamine deficiency</vt:lpstr>
      <vt:lpstr>Clinical features of thiamine deficiency</vt:lpstr>
      <vt:lpstr>Diagnosis of thiamin deficiency </vt:lpstr>
      <vt:lpstr>Treatment of thiamine deficiency</vt:lpstr>
      <vt:lpstr>Riboflavin (Vitamin B2)</vt:lpstr>
      <vt:lpstr>PowerPoint Presentation</vt:lpstr>
      <vt:lpstr>Vitamin B2 deficiency</vt:lpstr>
      <vt:lpstr>Vitamin B2 deficiency</vt:lpstr>
      <vt:lpstr>Diagnosis and treatment</vt:lpstr>
      <vt:lpstr>Niacin (Vitamin B3)</vt:lpstr>
      <vt:lpstr>Sources and daily requirement</vt:lpstr>
      <vt:lpstr>PowerPoint Presentation</vt:lpstr>
      <vt:lpstr>Niacin deficiency (Pellagra)</vt:lpstr>
      <vt:lpstr>Clinical features of Pellagra</vt:lpstr>
      <vt:lpstr>Clinical features of Pellagra</vt:lpstr>
      <vt:lpstr>Diagnosis and treatment </vt:lpstr>
      <vt:lpstr>Niacin toxicity</vt:lpstr>
      <vt:lpstr>Pyridoxine (Vitamin B6)</vt:lpstr>
      <vt:lpstr>Sources and daily requirements</vt:lpstr>
      <vt:lpstr>PowerPoint Presentation</vt:lpstr>
      <vt:lpstr>Pyridoxine deficiency </vt:lpstr>
      <vt:lpstr>Clinical features of B6 deficiency</vt:lpstr>
      <vt:lpstr>Diagnosis and treatment </vt:lpstr>
      <vt:lpstr>Pyridoxine toxicity </vt:lpstr>
      <vt:lpstr>Biotin (vitamin B7)</vt:lpstr>
      <vt:lpstr>Sources of B7</vt:lpstr>
      <vt:lpstr>Biotin deficiency</vt:lpstr>
      <vt:lpstr>Folate (vitamin B9)</vt:lpstr>
      <vt:lpstr>Sources and daily requirements</vt:lpstr>
      <vt:lpstr>PowerPoint Presentation</vt:lpstr>
      <vt:lpstr>Metabolism of folate</vt:lpstr>
      <vt:lpstr>Folate deficiency</vt:lpstr>
      <vt:lpstr>Causes of folate deficiency</vt:lpstr>
      <vt:lpstr>Clinical features of folate deficiency</vt:lpstr>
      <vt:lpstr>Diagnosis of folate deficiency </vt:lpstr>
      <vt:lpstr>Treatment of folate deficiency</vt:lpstr>
      <vt:lpstr>Cobalamin (vitamin B12)</vt:lpstr>
      <vt:lpstr>Sources and daily requirements</vt:lpstr>
      <vt:lpstr>PowerPoint Presentation</vt:lpstr>
      <vt:lpstr>Absorption and metabolism</vt:lpstr>
      <vt:lpstr>Cobalamin deficiency</vt:lpstr>
      <vt:lpstr>Causes of Cobalamin deficiency </vt:lpstr>
      <vt:lpstr>Clinical features of B12 deficiency</vt:lpstr>
      <vt:lpstr>Diagnosis of B12 deficiency </vt:lpstr>
      <vt:lpstr>Treatment of B12 deficiency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B complex</dc:title>
  <dc:creator>Dr.Zainab</dc:creator>
  <cp:lastModifiedBy>DR.Ahmed Saker 2O11</cp:lastModifiedBy>
  <cp:revision>73</cp:revision>
  <dcterms:created xsi:type="dcterms:W3CDTF">2012-03-23T08:22:10Z</dcterms:created>
  <dcterms:modified xsi:type="dcterms:W3CDTF">2022-03-11T06:42:43Z</dcterms:modified>
</cp:coreProperties>
</file>